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86" r:id="rId3"/>
    <p:sldId id="272" r:id="rId4"/>
    <p:sldId id="277" r:id="rId5"/>
    <p:sldId id="287" r:id="rId6"/>
    <p:sldId id="275" r:id="rId7"/>
    <p:sldId id="278" r:id="rId8"/>
    <p:sldId id="274" r:id="rId9"/>
    <p:sldId id="280" r:id="rId10"/>
    <p:sldId id="279" r:id="rId11"/>
    <p:sldId id="273" r:id="rId12"/>
    <p:sldId id="282" r:id="rId13"/>
    <p:sldId id="283" r:id="rId14"/>
    <p:sldId id="281" r:id="rId15"/>
    <p:sldId id="284" r:id="rId16"/>
    <p:sldId id="285" r:id="rId17"/>
    <p:sldId id="265" r:id="rId18"/>
    <p:sldId id="289" r:id="rId19"/>
    <p:sldId id="28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5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9082F-E4C0-421F-943F-9845AEF8E4BE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FDFE7-F286-4A2C-A3FF-D92F8CB84F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151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FDFE7-F286-4A2C-A3FF-D92F8CB84FD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605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FDFE7-F286-4A2C-A3FF-D92F8CB84FD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537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CFDFE7-F286-4A2C-A3FF-D92F8CB84FD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444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0.wdp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animashki.info/smayliki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xn--90anhbe2akgem5f.xn--p1ai/wp-content/uploads/2016/12/paper-200-1024x6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 rot="5400000">
            <a:off x="3838855" y="1929901"/>
            <a:ext cx="1466290" cy="6912767"/>
          </a:xfrm>
          <a:prstGeom prst="roundRect">
            <a:avLst>
              <a:gd name="adj" fmla="val 962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4" name="Picture 10" descr="https://i.arts.in.ua/i/897/f_578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6" r="4087" b="4369"/>
          <a:stretch/>
        </p:blipFill>
        <p:spPr bwMode="auto">
          <a:xfrm>
            <a:off x="2290816" y="548680"/>
            <a:ext cx="4562367" cy="39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1115616" y="4410978"/>
            <a:ext cx="691276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200" b="1" i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Правила поведения за столом </a:t>
            </a:r>
          </a:p>
          <a:p>
            <a:pPr algn="ctr"/>
            <a:r>
              <a:rPr lang="ru-RU" sz="5200" b="1" i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и посуда на Руси</a:t>
            </a:r>
            <a:endParaRPr lang="ru-RU" sz="5200" b="1" i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136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xn--90anhbe2akgem5f.xn--p1ai/wp-content/uploads/2016/12/paper-200-1024x6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 rot="5400000">
            <a:off x="3600000" y="1800000"/>
            <a:ext cx="1440000" cy="7200000"/>
          </a:xfrm>
          <a:prstGeom prst="roundRect">
            <a:avLst>
              <a:gd name="adj" fmla="val 962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20000" y="4676943"/>
            <a:ext cx="720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Ещё позднее появились «</a:t>
            </a:r>
            <a:r>
              <a:rPr lang="ru-RU" sz="2400" dirty="0" err="1" smtClean="0">
                <a:latin typeface="Century" panose="02040604050505020304" pitchFamily="18" charset="0"/>
              </a:rPr>
              <a:t>тарелы</a:t>
            </a:r>
            <a:r>
              <a:rPr lang="ru-RU" sz="2400" dirty="0" smtClean="0">
                <a:latin typeface="Century" panose="02040604050505020304" pitchFamily="18" charset="0"/>
              </a:rPr>
              <a:t>». Сначала </a:t>
            </a:r>
            <a:r>
              <a:rPr lang="ru-RU" sz="2400" dirty="0" err="1" smtClean="0">
                <a:latin typeface="Century" panose="02040604050505020304" pitchFamily="18" charset="0"/>
              </a:rPr>
              <a:t>тарелу</a:t>
            </a:r>
            <a:r>
              <a:rPr lang="ru-RU" sz="2400" dirty="0" smtClean="0">
                <a:latin typeface="Century" panose="02040604050505020304" pitchFamily="18" charset="0"/>
              </a:rPr>
              <a:t> замещали большие ломти хлеба. </a:t>
            </a:r>
            <a:endParaRPr lang="ru-RU" sz="2400" dirty="0">
              <a:latin typeface="Century" panose="02040604050505020304" pitchFamily="18" charset="0"/>
            </a:endParaRPr>
          </a:p>
        </p:txBody>
      </p:sp>
      <p:pic>
        <p:nvPicPr>
          <p:cNvPr id="17410" name="Picture 2" descr="http://itd0.mycdn.me/image?id=855552340772&amp;t=20&amp;plc=WEB&amp;tkn=*nQk4pQGpgbu4q9HL_ef61c87Wq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0" y="540000"/>
            <a:ext cx="5760000" cy="4011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72216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xn--90anhbe2akgem5f.xn--p1ai/wp-content/uploads/2016/12/paper-200-1024x6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 rot="5400000">
            <a:off x="3600000" y="1800000"/>
            <a:ext cx="1440000" cy="7200000"/>
          </a:xfrm>
          <a:prstGeom prst="roundRect">
            <a:avLst>
              <a:gd name="adj" fmla="val 962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6" descr="fo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48" b="9999"/>
          <a:stretch/>
        </p:blipFill>
        <p:spPr bwMode="auto">
          <a:xfrm>
            <a:off x="2160000" y="540000"/>
            <a:ext cx="5760000" cy="4021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720000" y="4676943"/>
            <a:ext cx="72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Настоящие тарелки появились на Руси в</a:t>
            </a:r>
            <a:r>
              <a:rPr lang="en-US" sz="2400" dirty="0" smtClean="0">
                <a:latin typeface="Century" panose="02040604050505020304" pitchFamily="18" charset="0"/>
              </a:rPr>
              <a:t> XVI</a:t>
            </a:r>
            <a:r>
              <a:rPr lang="ru-RU" sz="2400" dirty="0" smtClean="0">
                <a:latin typeface="Century" panose="02040604050505020304" pitchFamily="18" charset="0"/>
              </a:rPr>
              <a:t> в., а вилками и вовсе стали пользоваться </a:t>
            </a:r>
            <a:r>
              <a:rPr lang="ru-RU" sz="2400" dirty="0">
                <a:latin typeface="Century" panose="02040604050505020304" pitchFamily="18" charset="0"/>
              </a:rPr>
              <a:t>в</a:t>
            </a:r>
            <a:r>
              <a:rPr lang="en-US" sz="2400" dirty="0">
                <a:latin typeface="Century" panose="02040604050505020304" pitchFamily="18" charset="0"/>
              </a:rPr>
              <a:t> </a:t>
            </a:r>
            <a:r>
              <a:rPr lang="en-US" sz="2400" dirty="0" smtClean="0">
                <a:latin typeface="Century" panose="02040604050505020304" pitchFamily="18" charset="0"/>
              </a:rPr>
              <a:t>XVIII</a:t>
            </a:r>
            <a:r>
              <a:rPr lang="ru-RU" sz="2400" dirty="0" smtClean="0">
                <a:latin typeface="Century" panose="02040604050505020304" pitchFamily="18" charset="0"/>
              </a:rPr>
              <a:t> в. </a:t>
            </a:r>
            <a:r>
              <a:rPr lang="ru-RU" sz="2400" dirty="0">
                <a:latin typeface="Century" panose="02040604050505020304" pitchFamily="18" charset="0"/>
              </a:rPr>
              <a:t>и</a:t>
            </a:r>
            <a:r>
              <a:rPr lang="ru-RU" sz="2400" dirty="0" smtClean="0">
                <a:latin typeface="Century" panose="02040604050505020304" pitchFamily="18" charset="0"/>
              </a:rPr>
              <a:t> только в богатых семьях. </a:t>
            </a:r>
            <a:endParaRPr lang="ru-RU" sz="2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428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xn--90anhbe2akgem5f.xn--p1ai/wp-content/uploads/2016/12/paper-200-1024x6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 rot="5400000">
            <a:off x="3600000" y="1800000"/>
            <a:ext cx="1440000" cy="7200000"/>
          </a:xfrm>
          <a:prstGeom prst="roundRect">
            <a:avLst>
              <a:gd name="adj" fmla="val 962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://900igr.net/datas/religii-i-etika/Pravila-etiketa/0007-007-Kniga-po-etiket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9" t="-23" r="2467" b="11489"/>
          <a:stretch/>
        </p:blipFill>
        <p:spPr bwMode="auto">
          <a:xfrm>
            <a:off x="2160000" y="540000"/>
            <a:ext cx="5760000" cy="4003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720000" y="4595644"/>
            <a:ext cx="720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Что же касается письменных правил поведения за столом на Руси, то впервые такие правила появились в книге «Правила поведения» в 1204 г.</a:t>
            </a:r>
            <a:endParaRPr lang="ru-RU" sz="2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7875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xn--90anhbe2akgem5f.xn--p1ai/wp-content/uploads/2016/12/paper-200-1024x6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 rot="5400000">
            <a:off x="3600000" y="1800000"/>
            <a:ext cx="1440000" cy="7200000"/>
          </a:xfrm>
          <a:prstGeom prst="roundRect">
            <a:avLst>
              <a:gd name="adj" fmla="val 962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20000" y="4686235"/>
            <a:ext cx="720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Любопытно, что само слово «этикет» пришло к нам из Франции короля Людовика </a:t>
            </a:r>
            <a:r>
              <a:rPr lang="en-US" sz="2400" dirty="0" smtClean="0">
                <a:latin typeface="Century" panose="02040604050505020304" pitchFamily="18" charset="0"/>
              </a:rPr>
              <a:t>XIV</a:t>
            </a:r>
            <a:r>
              <a:rPr lang="ru-RU" sz="2400" dirty="0" smtClean="0">
                <a:latin typeface="Century" panose="02040604050505020304" pitchFamily="18" charset="0"/>
              </a:rPr>
              <a:t>.</a:t>
            </a:r>
            <a:endParaRPr lang="ru-RU" sz="2400" dirty="0">
              <a:latin typeface="Century" panose="02040604050505020304" pitchFamily="18" charset="0"/>
            </a:endParaRPr>
          </a:p>
        </p:txBody>
      </p:sp>
      <p:pic>
        <p:nvPicPr>
          <p:cNvPr id="5" name="Picture 4" descr="http://www.glavtema.ru/image/article/1/0/4/2104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1" b="5378"/>
          <a:stretch/>
        </p:blipFill>
        <p:spPr bwMode="auto">
          <a:xfrm>
            <a:off x="2160000" y="540000"/>
            <a:ext cx="5760000" cy="4006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65740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xn--90anhbe2akgem5f.xn--p1ai/wp-content/uploads/2016/12/paper-200-1024x6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 rot="5400000">
            <a:off x="3600000" y="1800000"/>
            <a:ext cx="1440000" cy="7200000"/>
          </a:xfrm>
          <a:prstGeom prst="roundRect">
            <a:avLst>
              <a:gd name="adj" fmla="val 962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20000" y="4595644"/>
            <a:ext cx="720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На балах и обедах гостям раздавались специальные карточки – «этикетки». На них были написаны правила поведения гостя, приглашенного на бал. </a:t>
            </a:r>
            <a:endParaRPr lang="ru-RU" sz="2400" dirty="0">
              <a:latin typeface="Century" panose="02040604050505020304" pitchFamily="18" charset="0"/>
            </a:endParaRPr>
          </a:p>
        </p:txBody>
      </p:sp>
      <p:pic>
        <p:nvPicPr>
          <p:cNvPr id="5" name="Picture 2" descr="http://www.sandrobotticelli.org/upload1/file-admin/images/new24/unknow%20artist-7766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0" r="3602"/>
          <a:stretch/>
        </p:blipFill>
        <p:spPr bwMode="auto">
          <a:xfrm>
            <a:off x="2160000" y="540000"/>
            <a:ext cx="5760000" cy="4045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55792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xn--90anhbe2akgem5f.xn--p1ai/wp-content/uploads/2016/12/paper-200-1024x6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 rot="5400000">
            <a:off x="3600000" y="1800000"/>
            <a:ext cx="1440000" cy="7200000"/>
          </a:xfrm>
          <a:prstGeom prst="roundRect">
            <a:avLst>
              <a:gd name="adj" fmla="val 962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20000" y="4686235"/>
            <a:ext cx="720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С тех пор этикет стали воспринимать как определенный ритуал.</a:t>
            </a:r>
            <a:endParaRPr lang="ru-RU" sz="2400" dirty="0">
              <a:latin typeface="Century" panose="02040604050505020304" pitchFamily="18" charset="0"/>
            </a:endParaRPr>
          </a:p>
        </p:txBody>
      </p:sp>
      <p:pic>
        <p:nvPicPr>
          <p:cNvPr id="25602" name="Picture 2" descr="http://www.vplate.ru/images/article/orig/2018/02/istoriya-vozniknoveniya-i-razvitiya-etiketa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" t="7629" r="1826" b="4936"/>
          <a:stretch/>
        </p:blipFill>
        <p:spPr bwMode="auto">
          <a:xfrm>
            <a:off x="2160000" y="576000"/>
            <a:ext cx="5760000" cy="39448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98234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xn--90anhbe2akgem5f.xn--p1ai/wp-content/uploads/2016/12/paper-200-1024x6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 rot="5400000">
            <a:off x="2627784" y="188640"/>
            <a:ext cx="3888432" cy="6480720"/>
          </a:xfrm>
          <a:prstGeom prst="roundRect">
            <a:avLst>
              <a:gd name="adj" fmla="val 962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115617" y="1691073"/>
            <a:ext cx="6912768" cy="24929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200" b="1" i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Правила столового этикета</a:t>
            </a:r>
          </a:p>
          <a:p>
            <a:pPr algn="ctr"/>
            <a:r>
              <a:rPr lang="ru-RU" sz="5200" b="1" i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и </a:t>
            </a:r>
          </a:p>
          <a:p>
            <a:pPr algn="ctr"/>
            <a:r>
              <a:rPr lang="ru-RU" sz="5200" b="1" i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Сервировка стола к обеду</a:t>
            </a:r>
            <a:endParaRPr lang="ru-RU" sz="5200" b="1" i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641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https://www.pptgrounds.com/wp-content/uploads/2013/08/Restaurant-Menu-template-background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384"/>
            <a:ext cx="9168000" cy="68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3567" y="798521"/>
            <a:ext cx="3600401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800" b="1" i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МЕНЮ</a:t>
            </a:r>
            <a:endParaRPr lang="ru-RU" sz="4800" b="1" i="1" dirty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7787" y="1648219"/>
            <a:ext cx="3491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u="sng" dirty="0" smtClean="0">
                <a:latin typeface="Century" panose="02040604050505020304" pitchFamily="18" charset="0"/>
              </a:rPr>
              <a:t>Обед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ru-RU" sz="2000" dirty="0" smtClean="0">
              <a:latin typeface="Century" panose="020406040505050203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 smtClean="0">
                <a:latin typeface="Century" panose="02040604050505020304" pitchFamily="18" charset="0"/>
              </a:rPr>
              <a:t>Салат из капусты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ru-RU" sz="2000" dirty="0" smtClean="0">
              <a:latin typeface="Century" panose="020406040505050203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 smtClean="0">
                <a:latin typeface="Century" panose="02040604050505020304" pitchFamily="18" charset="0"/>
              </a:rPr>
              <a:t>Щи со сметаной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ru-RU" sz="2000" dirty="0" smtClean="0">
              <a:latin typeface="Century" panose="020406040505050203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 smtClean="0">
                <a:latin typeface="Century" panose="02040604050505020304" pitchFamily="18" charset="0"/>
              </a:rPr>
              <a:t>Котлета куриная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 smtClean="0">
                <a:latin typeface="Century" panose="02040604050505020304" pitchFamily="18" charset="0"/>
              </a:rPr>
              <a:t>Картофельное пюре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ru-RU" sz="2000" dirty="0" smtClean="0">
              <a:latin typeface="Century" panose="020406040505050203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 smtClean="0">
                <a:latin typeface="Century" panose="02040604050505020304" pitchFamily="18" charset="0"/>
              </a:rPr>
              <a:t>Компот из сухофруктов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ru-RU" sz="2000" dirty="0" smtClean="0">
              <a:latin typeface="Century" panose="02040604050505020304" pitchFamily="18" charset="0"/>
            </a:endParaRP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ru-RU" sz="2000" dirty="0" smtClean="0">
                <a:latin typeface="Century" panose="02040604050505020304" pitchFamily="18" charset="0"/>
              </a:rPr>
              <a:t>Хлеб</a:t>
            </a:r>
            <a:endParaRPr lang="ru-RU" sz="2000" dirty="0">
              <a:latin typeface="Century" panose="02040604050505020304" pitchFamily="18" charset="0"/>
            </a:endParaRPr>
          </a:p>
        </p:txBody>
      </p:sp>
      <p:pic>
        <p:nvPicPr>
          <p:cNvPr id="11274" name="Picture 10" descr="https://2.downloader.disk.yandex.ru/preview/d2f32aa041e6291e19e07ff846a1ecfe2b35c520b51964c97e1ceaaae8f9bc7f/5bb5f03c/mzOAJbkYbwyr1fAHDpEFTGOe09cCEa17IWj9rIGZIxCENzdn1Ljf3UEEm4BRTNWFq_J6bpmRyOJonT3VoXnDag%3D%3D?uid=0&amp;filename=2_975874.png&amp;disposition=inline&amp;hash=&amp;limit=0&amp;content_type=image%2Fpng&amp;tknv=v2&amp;size=1249x52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76"/>
          <a:stretch/>
        </p:blipFill>
        <p:spPr bwMode="auto">
          <a:xfrm flipH="1">
            <a:off x="4553722" y="1916832"/>
            <a:ext cx="3726793" cy="44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6754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Ð¡Ð¿ÑÑÐ¸Ð¹ ÑÐ¼Ð°Ð¹Ð»Ð¸Ð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997" y="176927"/>
            <a:ext cx="2610382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Ð¡Ð¼Ð°Ð¹Ð»Ð¸Ðº Ð³ÑÑÑÑÑ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8198" y="464927"/>
            <a:ext cx="1618284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ÐÐµÐ·ÑÐ¼Ð½ÑÐ¹ ÑÐ¼Ð°Ð¹Ð»Ð¸Ðº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975" y="464927"/>
            <a:ext cx="1151999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Ð¡Ð¼Ð°Ð¹Ð»Ð¸Ðº 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229" y="3483000"/>
            <a:ext cx="2853289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ÐÐ°Ð»ÐµÑ Ð²Ð²ÐµÑÑ!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950" y="3429000"/>
            <a:ext cx="1607796" cy="17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70572" y="2145704"/>
            <a:ext cx="24737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anose="04040605051002020D02" pitchFamily="82" charset="0"/>
              </a:rPr>
              <a:t>1. Было скучно</a:t>
            </a:r>
            <a:endParaRPr lang="ru-RU" sz="40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330801" y="1659312"/>
            <a:ext cx="211307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anose="04040605051002020D02" pitchFamily="82" charset="0"/>
              </a:rPr>
              <a:t>2. Ничего </a:t>
            </a:r>
          </a:p>
          <a:p>
            <a:pPr algn="ctr"/>
            <a:r>
              <a:rPr lang="ru-RU" sz="40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anose="04040605051002020D02" pitchFamily="82" charset="0"/>
              </a:rPr>
              <a:t>не понял (а)</a:t>
            </a:r>
            <a:endParaRPr lang="ru-RU" sz="40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345076" y="2145704"/>
            <a:ext cx="23006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i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abriola" panose="04040605051002020D02" pitchFamily="82" charset="0"/>
              </a:rPr>
              <a:t>3. Я устал (а)</a:t>
            </a:r>
            <a:endParaRPr lang="ru-RU" sz="40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516098" y="5157192"/>
            <a:ext cx="27655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abriola" panose="04040605051002020D02" pitchFamily="82" charset="0"/>
              </a:rPr>
              <a:t>4. Мне </a:t>
            </a:r>
          </a:p>
          <a:p>
            <a:pPr algn="ctr"/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abriola" panose="04040605051002020D02" pitchFamily="82" charset="0"/>
              </a:rPr>
              <a:t>понравилось!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24229" y="5157192"/>
            <a:ext cx="255230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abriola" panose="04040605051002020D02" pitchFamily="82" charset="0"/>
              </a:rPr>
              <a:t>5. Всё</a:t>
            </a:r>
          </a:p>
          <a:p>
            <a:pPr algn="ctr"/>
            <a:r>
              <a:rPr lang="ru-RU" sz="3600" b="1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Gabriola" panose="04040605051002020D02" pitchFamily="82" charset="0"/>
              </a:rPr>
              <a:t>получилось!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458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xn--90anhbe2akgem5f.xn--p1ai/wp-content/uploads/2016/12/paper-200-1024x6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 rot="5400000">
            <a:off x="2303748" y="512676"/>
            <a:ext cx="4536504" cy="6480720"/>
          </a:xfrm>
          <a:prstGeom prst="roundRect">
            <a:avLst>
              <a:gd name="adj" fmla="val 962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51520" y="1484784"/>
            <a:ext cx="871296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3600" b="1" i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В презентации  представлены  </a:t>
            </a:r>
          </a:p>
          <a:p>
            <a:pPr algn="ctr"/>
            <a:r>
              <a:rPr lang="ru-RU" sz="3600" b="1" i="1" dirty="0" smtClean="0">
                <a:ln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следующие картины: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9178" y="2708920"/>
            <a:ext cx="647318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Century" panose="02040604050505020304" pitchFamily="18" charset="0"/>
              </a:rPr>
              <a:t>Берестова</a:t>
            </a:r>
            <a:r>
              <a:rPr lang="ru-RU" sz="2000" dirty="0" smtClean="0">
                <a:latin typeface="Century" panose="02040604050505020304" pitchFamily="18" charset="0"/>
              </a:rPr>
              <a:t> Т. «Ностальгический натюрморт»,  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Стожаров В. «Натюрморт с хлебом», 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Солнцев Ф.Г. «Крестьянское семейство за обедом», 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Николаев Ю. «Натюрморт с луком», </a:t>
            </a:r>
          </a:p>
          <a:p>
            <a:r>
              <a:rPr lang="ru-RU" sz="2000" dirty="0" err="1" smtClean="0">
                <a:latin typeface="Century" panose="02040604050505020304" pitchFamily="18" charset="0"/>
              </a:rPr>
              <a:t>Лемох</a:t>
            </a:r>
            <a:r>
              <a:rPr lang="ru-RU" sz="2000" dirty="0" smtClean="0">
                <a:latin typeface="Century" panose="02040604050505020304" pitchFamily="18" charset="0"/>
              </a:rPr>
              <a:t> К.В. «Крестьянский обед»,</a:t>
            </a:r>
          </a:p>
          <a:p>
            <a:r>
              <a:rPr lang="ru-RU" sz="2000" dirty="0" smtClean="0">
                <a:latin typeface="Century" panose="02040604050505020304" pitchFamily="18" charset="0"/>
              </a:rPr>
              <a:t>Куликов И.С. «Крестьянская семья»,</a:t>
            </a:r>
          </a:p>
          <a:p>
            <a:r>
              <a:rPr lang="ru-RU" sz="2000" dirty="0" err="1" smtClean="0">
                <a:latin typeface="Century" panose="02040604050505020304" pitchFamily="18" charset="0"/>
              </a:rPr>
              <a:t>Ерменев</a:t>
            </a:r>
            <a:r>
              <a:rPr lang="ru-RU" sz="2000" dirty="0" smtClean="0">
                <a:latin typeface="Century" panose="02040604050505020304" pitchFamily="18" charset="0"/>
              </a:rPr>
              <a:t> И.А. «Крестьянский обед».</a:t>
            </a:r>
          </a:p>
          <a:p>
            <a:endParaRPr lang="ru-RU" sz="2000" dirty="0">
              <a:latin typeface="Century" panose="02040604050505020304" pitchFamily="18" charset="0"/>
            </a:endParaRPr>
          </a:p>
          <a:p>
            <a:r>
              <a:rPr lang="ru-RU" sz="2000" dirty="0" smtClean="0">
                <a:latin typeface="Century" panose="02040604050505020304" pitchFamily="18" charset="0"/>
              </a:rPr>
              <a:t>Смайлики - </a:t>
            </a:r>
            <a:r>
              <a:rPr lang="en-US" sz="2000" dirty="0">
                <a:latin typeface="Century" panose="02040604050505020304" pitchFamily="18" charset="0"/>
                <a:hlinkClick r:id="rId3"/>
              </a:rPr>
              <a:t>http://animashki.info/smayliki</a:t>
            </a:r>
            <a:r>
              <a:rPr lang="en-US" sz="2000" dirty="0" smtClean="0">
                <a:latin typeface="Century" panose="02040604050505020304" pitchFamily="18" charset="0"/>
                <a:hlinkClick r:id="rId3"/>
              </a:rPr>
              <a:t>/</a:t>
            </a:r>
            <a:endParaRPr lang="ru-RU" sz="2000" dirty="0" smtClean="0">
              <a:latin typeface="Century" panose="02040604050505020304" pitchFamily="18" charset="0"/>
            </a:endParaRPr>
          </a:p>
          <a:p>
            <a:endParaRPr lang="ru-RU" sz="2000" dirty="0" smtClean="0">
              <a:latin typeface="Century" panose="02040604050505020304" pitchFamily="18" charset="0"/>
            </a:endParaRPr>
          </a:p>
          <a:p>
            <a:endParaRPr lang="ru-RU" sz="20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7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xn--90anhbe2akgem5f.xn--p1ai/wp-content/uploads/2016/12/paper-200-1024x6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 rot="5400000">
            <a:off x="3600000" y="1800000"/>
            <a:ext cx="1440000" cy="7200800"/>
          </a:xfrm>
          <a:prstGeom prst="roundRect">
            <a:avLst>
              <a:gd name="adj" fmla="val 962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 descr="http://book33.ru/wp-content/uploads/2014/11/%D0%A1%D1%82%D0%BE%D0%B6%D0%B0%D1%80%D0%BE%D0%B2-%D0%92%D0%BB%D0%B0%D0%B4%D0%B8%D0%BC%D0%B8%D1%80-%D0%A4%D0%B5%D0%B4%D0%BE%D1%80%D0%BE%D0%B2%D0%B8%D1%87-%D0%91%D1%80%D0%B0%D1%82%D0%B8%D0%BD%D0%B0-%D0%B8-%D1%87%D0%B5%D1%81%D0%BD%D0%BE%D0%B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7" t="2836" b="11805"/>
          <a:stretch/>
        </p:blipFill>
        <p:spPr bwMode="auto">
          <a:xfrm>
            <a:off x="2160400" y="540000"/>
            <a:ext cx="5760000" cy="4054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755576" y="4676943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Наши предки с глубоким почтением относились не только к самой пище, но и к тому, что было с ней связано.</a:t>
            </a:r>
            <a:endParaRPr lang="ru-RU" sz="2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76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xn--90anhbe2akgem5f.xn--p1ai/wp-content/uploads/2016/12/paper-200-1024x6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 rot="5400000">
            <a:off x="3600000" y="1800000"/>
            <a:ext cx="1440000" cy="7200000"/>
          </a:xfrm>
          <a:prstGeom prst="roundRect">
            <a:avLst>
              <a:gd name="adj" fmla="val 962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http://s.fishki.net/upload/post/201503/02/1448207/tn/668cd00fe7bc637cfb0d9ac2102fe7d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3" r="2745"/>
          <a:stretch/>
        </p:blipFill>
        <p:spPr bwMode="auto">
          <a:xfrm>
            <a:off x="2160000" y="540000"/>
            <a:ext cx="5760000" cy="4019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720000" y="4653136"/>
            <a:ext cx="720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Еще до Крещения Руси люди пользовались столовой ложкой. Была она деревянной, а носили её в особых футлярах или за голенищем сапога.</a:t>
            </a:r>
            <a:endParaRPr lang="ru-RU" sz="2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423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xn--90anhbe2akgem5f.xn--p1ai/wp-content/uploads/2016/12/paper-200-1024x6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 rot="5400000">
            <a:off x="3600000" y="1800000"/>
            <a:ext cx="1440000" cy="7200000"/>
          </a:xfrm>
          <a:prstGeom prst="roundRect">
            <a:avLst>
              <a:gd name="adj" fmla="val 962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://www.peoples.ru/art/painter/fedor_solncev/solncev_work_20140825095316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521"/>
          <a:stretch/>
        </p:blipFill>
        <p:spPr bwMode="auto">
          <a:xfrm>
            <a:off x="2160000" y="540000"/>
            <a:ext cx="5760000" cy="4025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720000" y="4653136"/>
            <a:ext cx="72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Готовили преимущественно в горшках, а посудой дорожили. Расколотые горшки «пеленали». </a:t>
            </a:r>
            <a:endParaRPr lang="ru-RU" sz="2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273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xn--90anhbe2akgem5f.xn--p1ai/wp-content/uploads/2016/12/paper-200-1024x6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 rot="5400000">
            <a:off x="3600000" y="1800000"/>
            <a:ext cx="1440000" cy="7200000"/>
          </a:xfrm>
          <a:prstGeom prst="roundRect">
            <a:avLst>
              <a:gd name="adj" fmla="val 962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720000" y="4653136"/>
            <a:ext cx="72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Об этом свидетельствует и загадка о глиняном горшке: «Молод был – людей кормил, стар стал – пеленаться стал». </a:t>
            </a:r>
            <a:endParaRPr lang="ru-RU" sz="2400" dirty="0">
              <a:latin typeface="Century" panose="02040604050505020304" pitchFamily="18" charset="0"/>
            </a:endParaRPr>
          </a:p>
        </p:txBody>
      </p:sp>
      <p:pic>
        <p:nvPicPr>
          <p:cNvPr id="27650" name="Picture 2" descr="http://artvizion.net/rus/content/Nikolaev/Nikolaev-001-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13" r="17473"/>
          <a:stretch/>
        </p:blipFill>
        <p:spPr bwMode="auto">
          <a:xfrm>
            <a:off x="2160000" y="540000"/>
            <a:ext cx="5729381" cy="39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14123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xn--90anhbe2akgem5f.xn--p1ai/wp-content/uploads/2016/12/paper-200-1024x6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 rot="5400000">
            <a:off x="3600000" y="1800000"/>
            <a:ext cx="1440000" cy="7200000"/>
          </a:xfrm>
          <a:prstGeom prst="roundRect">
            <a:avLst>
              <a:gd name="adj" fmla="val 962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fot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65" b="7706"/>
          <a:stretch/>
        </p:blipFill>
        <p:spPr bwMode="auto">
          <a:xfrm>
            <a:off x="2160000" y="540000"/>
            <a:ext cx="5760000" cy="40492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720000" y="4653136"/>
            <a:ext cx="720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Правила поведения за столом были строгими: нельзя было стучать или скрести ложкой о посуду, бросать остатки пищи на стол, громко говорить или смеяться.</a:t>
            </a:r>
            <a:endParaRPr lang="ru-RU" sz="2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6729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xn--90anhbe2akgem5f.xn--p1ai/wp-content/uploads/2016/12/paper-200-1024x6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 rot="5400000">
            <a:off x="3600000" y="1800000"/>
            <a:ext cx="1440000" cy="7200000"/>
          </a:xfrm>
          <a:prstGeom prst="roundRect">
            <a:avLst>
              <a:gd name="adj" fmla="val 962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4" descr="http://itd3.mycdn.me/image?id=849821472760&amp;t=20&amp;plc=WEB&amp;tkn=*4GMXK58IbJZn6kpUcr3vcp5MUyQ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81" b="4612"/>
          <a:stretch/>
        </p:blipFill>
        <p:spPr bwMode="auto">
          <a:xfrm>
            <a:off x="2160000" y="540000"/>
            <a:ext cx="5760000" cy="4051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720000" y="4725144"/>
            <a:ext cx="720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Перед тем как сесть за стол каждый должен был перекреститься, читалась соответствующая молитва.</a:t>
            </a:r>
            <a:endParaRPr lang="ru-RU" sz="2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705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xn--90anhbe2akgem5f.xn--p1ai/wp-content/uploads/2016/12/paper-200-1024x66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 rot="5400000">
            <a:off x="3600000" y="1800000"/>
            <a:ext cx="1440000" cy="7200000"/>
          </a:xfrm>
          <a:prstGeom prst="roundRect">
            <a:avLst>
              <a:gd name="adj" fmla="val 962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s://im0-tub-ru.yandex.net/i?id=a84918ef803a536a06672f29b3d1fb60-l&amp;n=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874"/>
          <a:stretch/>
        </p:blipFill>
        <p:spPr bwMode="auto">
          <a:xfrm>
            <a:off x="2160000" y="540000"/>
            <a:ext cx="5760000" cy="40351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720000" y="4686235"/>
            <a:ext cx="720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Century" panose="02040604050505020304" pitchFamily="18" charset="0"/>
              </a:rPr>
              <a:t>Хозяин дома сидел в «красном углу» и следил, чтобы «каждый ел, не обгоняя друг друга». </a:t>
            </a:r>
            <a:endParaRPr lang="ru-RU" sz="2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187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http://xn--90anhbe2akgem5f.xn--p1ai/wp-content/uploads/2016/12/paper-200-1024x66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 rot="5400000">
            <a:off x="3600000" y="1800000"/>
            <a:ext cx="1440000" cy="7200000"/>
          </a:xfrm>
          <a:prstGeom prst="roundRect">
            <a:avLst>
              <a:gd name="adj" fmla="val 962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http://www.staratel.com/pictures/ruspaint/big/224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67" b="3344"/>
          <a:stretch/>
        </p:blipFill>
        <p:spPr bwMode="auto">
          <a:xfrm>
            <a:off x="2160000" y="540000"/>
            <a:ext cx="5760000" cy="4068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Прямоугольник 4"/>
          <p:cNvSpPr/>
          <p:nvPr/>
        </p:nvSpPr>
        <p:spPr>
          <a:xfrm>
            <a:off x="720000" y="4676943"/>
            <a:ext cx="720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Century" panose="02040604050505020304" pitchFamily="18" charset="0"/>
              </a:rPr>
              <a:t>Сначала всей семьёй ели из одного горшка, потом появились миски</a:t>
            </a:r>
            <a:r>
              <a:rPr lang="ru-RU" sz="2400" dirty="0" smtClean="0">
                <a:latin typeface="Century" panose="02040604050505020304" pitchFamily="18" charset="0"/>
              </a:rPr>
              <a:t>. Делали их из глины, дерева, позднее из металла. </a:t>
            </a:r>
            <a:endParaRPr lang="ru-RU" sz="2400" dirty="0"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760034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1243</TotalTime>
  <Words>413</Words>
  <Application>Microsoft Office PowerPoint</Application>
  <PresentationFormat>Экран (4:3)</PresentationFormat>
  <Paragraphs>54</Paragraphs>
  <Slides>19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Ольга Кузьмина</cp:lastModifiedBy>
  <cp:revision>25</cp:revision>
  <dcterms:created xsi:type="dcterms:W3CDTF">2018-10-03T14:41:35Z</dcterms:created>
  <dcterms:modified xsi:type="dcterms:W3CDTF">2018-10-04T15:31:26Z</dcterms:modified>
</cp:coreProperties>
</file>